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6" r:id="rId4"/>
    <p:sldId id="258" r:id="rId5"/>
    <p:sldId id="268" r:id="rId6"/>
    <p:sldId id="259" r:id="rId7"/>
    <p:sldId id="270" r:id="rId8"/>
    <p:sldId id="260" r:id="rId9"/>
    <p:sldId id="261" r:id="rId10"/>
    <p:sldId id="262" r:id="rId11"/>
    <p:sldId id="263" r:id="rId12"/>
    <p:sldId id="264" r:id="rId13"/>
    <p:sldId id="265" r:id="rId14"/>
    <p:sldId id="269" r:id="rId15"/>
  </p:sldIdLst>
  <p:sldSz cx="12192000" cy="6858000"/>
  <p:notesSz cx="6858000" cy="9144000"/>
  <p:custDataLst>
    <p:tags r:id="rId16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2067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733F3047-1D62-434D-943E-871E6B3B589E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 VIT">
            <a:extLst>
              <a:ext uri="{FF2B5EF4-FFF2-40B4-BE49-F238E27FC236}">
                <a16:creationId xmlns:a16="http://schemas.microsoft.com/office/drawing/2014/main" id="{9EA0029C-13CB-4D05-9198-383836CBDC8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466" y="6036454"/>
            <a:ext cx="1089906" cy="58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690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9881B28E-276D-4364-9A0E-92F71ADEE067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11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0AC00C87-D9EA-4962-9BF0-9C8D732AE39F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0126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D546ECEC-AA6D-44B2-8E8E-845FAD8BC6FC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7644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A9B16575-7E14-47E5-86FE-8E188E0DF3A9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5EC2F64A-1DFC-40D2-8787-4AA440FA19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175" y="6036454"/>
            <a:ext cx="1089906" cy="58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163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F8741FFE-D11B-4F15-A95C-11A3138DB808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038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F47180FD-AB5E-42BB-A95D-644B0B889FA6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438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EEF936C1-9029-40FD-84C8-8A294DB20EA1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4725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rgbClr val="2067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8EAA1D90-5CF6-4F1D-B956-BD96497ACA62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 descr="RK Logga VIT">
            <a:extLst>
              <a:ext uri="{FF2B5EF4-FFF2-40B4-BE49-F238E27FC236}">
                <a16:creationId xmlns:a16="http://schemas.microsoft.com/office/drawing/2014/main" id="{2B3BACA9-FF94-4992-A4F3-3598D6F90A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466" y="6036454"/>
            <a:ext cx="1089906" cy="58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4242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14FB7E6C-AA99-4C59-8BBC-01FDFD8435F3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879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8D0935D3-FA5A-42BA-BB08-39E2C664B17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1750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ektangel 2" descr="TagShape">
            <a:extLst>
              <a:ext uri="{FF2B5EF4-FFF2-40B4-BE49-F238E27FC236}">
                <a16:creationId xmlns:a16="http://schemas.microsoft.com/office/drawing/2014/main" id="{190887E6-FB4D-482B-B52D-A3660D26E4A3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717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892E98EE-51C1-4BB7-B8B5-53FA5717D654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011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2022-06-09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073600" y="6304768"/>
            <a:ext cx="9000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Bostadsrättsregisterutredningen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C91B149B-BBC4-42DE-BF6A-C60D101DB5CE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">
            <a:extLst>
              <a:ext uri="{FF2B5EF4-FFF2-40B4-BE49-F238E27FC236}">
                <a16:creationId xmlns:a16="http://schemas.microsoft.com/office/drawing/2014/main" id="{9C32E1FC-248D-42B3-9A84-6685C232829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467" y="6032087"/>
            <a:ext cx="1091693" cy="60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00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rgbClr val="206779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Ett register för alla bostadsrätter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Bengt Kjellson, särskild utredare</a:t>
            </a:r>
          </a:p>
          <a:p>
            <a:r>
              <a:rPr lang="sv-SE" dirty="0"/>
              <a:t>Linda Holmström, utredningssekreterare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B289F570-E8C4-476D-AFE3-F2D47B9C06C0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Informationen ska användas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Bidra till en bättre fungerande bostadsmarknad</a:t>
            </a:r>
          </a:p>
          <a:p>
            <a:r>
              <a:rPr lang="sv-SE" dirty="0"/>
              <a:t>Vissa begränsningar eftersom behandling av personuppgifter sker</a:t>
            </a:r>
          </a:p>
          <a:p>
            <a:r>
              <a:rPr lang="sv-SE" dirty="0"/>
              <a:t>Handlar om ändamål, direktåtkomst och hur sökningar kan göras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E001C3F-E854-4E63-B81F-6609596F3C5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1503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Ajourhållning – digitalt det normala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00" y="1509204"/>
            <a:ext cx="10955714" cy="4510591"/>
          </a:xfrm>
        </p:spPr>
        <p:txBody>
          <a:bodyPr/>
          <a:lstStyle/>
          <a:p>
            <a:r>
              <a:rPr lang="sv-SE" dirty="0"/>
              <a:t>Bostadsrättsföreningen ansvarar för att nya bostadsrätter läggs in vid upplåtelse</a:t>
            </a:r>
          </a:p>
          <a:p>
            <a:r>
              <a:rPr lang="sv-SE" dirty="0"/>
              <a:t>Tillträdande bostadsrättshavare ansvarar för att innehavet registreras</a:t>
            </a:r>
          </a:p>
          <a:p>
            <a:r>
              <a:rPr lang="sv-SE" dirty="0"/>
              <a:t>I praktiken fastighetsmäklare, förvaltare och kanske banker</a:t>
            </a:r>
          </a:p>
          <a:p>
            <a:r>
              <a:rPr lang="sv-SE" dirty="0"/>
              <a:t>Banker registrerar panter själva</a:t>
            </a:r>
          </a:p>
          <a:p>
            <a:r>
              <a:rPr lang="sv-SE" dirty="0"/>
              <a:t>Anteckningar från Kronofogden, domstol och föreningen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E001C3F-E854-4E63-B81F-6609596F3C5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7574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Uppläggning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Lantmäteriet ansvarar</a:t>
            </a:r>
          </a:p>
          <a:p>
            <a:r>
              <a:rPr lang="sv-SE" dirty="0"/>
              <a:t>Görs under 12 månader från 1 juli 2024</a:t>
            </a:r>
          </a:p>
          <a:p>
            <a:r>
              <a:rPr lang="sv-SE" dirty="0"/>
              <a:t>Panthavare kontrollerar under 6 månader</a:t>
            </a:r>
          </a:p>
          <a:p>
            <a:r>
              <a:rPr lang="sv-SE" dirty="0"/>
              <a:t>Allt klart 31 december 2025</a:t>
            </a:r>
          </a:p>
          <a:p>
            <a:r>
              <a:rPr lang="sv-SE" dirty="0"/>
              <a:t>Stor del av informationen maskinellt från föreningar och förvaltare</a:t>
            </a:r>
          </a:p>
          <a:p>
            <a:r>
              <a:rPr lang="sv-SE" dirty="0"/>
              <a:t>Förutsätter nära dialog mellan Lantmäteriet och inblandade aktörer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E001C3F-E854-4E63-B81F-6609596F3C5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8917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Finansiering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Finansiering med avgifter för registrering och informationsanvändning</a:t>
            </a:r>
          </a:p>
          <a:p>
            <a:r>
              <a:rPr lang="sv-SE" dirty="0"/>
              <a:t>Den stora kostnadsposten är systemutveckling och registeruppläggning</a:t>
            </a:r>
          </a:p>
          <a:p>
            <a:r>
              <a:rPr lang="sv-SE" dirty="0"/>
              <a:t>Löpande kostnader inte stora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E001C3F-E854-4E63-B81F-6609596F3C5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9035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E001C3F-E854-4E63-B81F-6609596F3C5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568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Uppdraget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Föreslå utformning av ett offentligt register för bostadsrätter i syfte att stärka bostadsmarknadens funktionssätt</a:t>
            </a:r>
          </a:p>
          <a:p>
            <a:r>
              <a:rPr lang="sv-SE" dirty="0"/>
              <a:t>Föreslå hur hanteringen av panträtter kan förbättras</a:t>
            </a:r>
          </a:p>
          <a:p>
            <a:r>
              <a:rPr lang="sv-SE" dirty="0"/>
              <a:t>Ta ställning till om hanteringen av överlåtelser bör förbättras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E001C3F-E854-4E63-B81F-6609596F3C5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1718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Korta fakta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1 213 000 bostadsrätter</a:t>
            </a:r>
          </a:p>
          <a:p>
            <a:r>
              <a:rPr lang="sv-SE" dirty="0"/>
              <a:t>26 500 bostadsrättsföreningar</a:t>
            </a:r>
          </a:p>
          <a:p>
            <a:r>
              <a:rPr lang="sv-SE" dirty="0"/>
              <a:t>Beräknat marknadsvärde 3 458 miljarder kr </a:t>
            </a:r>
          </a:p>
          <a:p>
            <a:r>
              <a:rPr lang="sv-SE" dirty="0"/>
              <a:t>1 249 miljarder kr i bolån</a:t>
            </a:r>
          </a:p>
          <a:p>
            <a:r>
              <a:rPr lang="sv-SE" dirty="0"/>
              <a:t>70 procent är pantsatta</a:t>
            </a:r>
          </a:p>
          <a:p>
            <a:r>
              <a:rPr lang="sv-SE" dirty="0"/>
              <a:t>2020 bytte 112 000 + 14 000 innehavare</a:t>
            </a:r>
          </a:p>
          <a:p>
            <a:r>
              <a:rPr lang="sv-SE" dirty="0"/>
              <a:t>252 bostadsföreningar och 7 (?) bostadsaktiebolag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E001C3F-E854-4E63-B81F-6609596F3C5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229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Problem och brister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Panthanteringen inkl. dolda panträtter och avnoteringar</a:t>
            </a:r>
          </a:p>
          <a:p>
            <a:r>
              <a:rPr lang="sv-SE" dirty="0"/>
              <a:t>Tillgången till information</a:t>
            </a:r>
          </a:p>
          <a:p>
            <a:r>
              <a:rPr lang="sv-SE" dirty="0"/>
              <a:t>Bostadsrättens identitet</a:t>
            </a:r>
          </a:p>
          <a:p>
            <a:r>
              <a:rPr lang="sv-SE" dirty="0"/>
              <a:t>Exekutiva åtgärder</a:t>
            </a:r>
          </a:p>
          <a:p>
            <a:r>
              <a:rPr lang="sv-SE" dirty="0"/>
              <a:t>Konsumentskydd</a:t>
            </a:r>
          </a:p>
          <a:p>
            <a:r>
              <a:rPr lang="sv-SE" dirty="0"/>
              <a:t>Olovliga andrahandsuthyrning</a:t>
            </a:r>
          </a:p>
          <a:p>
            <a:r>
              <a:rPr lang="sv-SE" dirty="0"/>
              <a:t>Brist på statistik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E001C3F-E854-4E63-B81F-6609596F3C5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848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Registret bidrar till brottsbekämpning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Penningtvätt</a:t>
            </a:r>
          </a:p>
          <a:p>
            <a:r>
              <a:rPr lang="sv-SE" dirty="0"/>
              <a:t>Bedrägerier i olika former</a:t>
            </a:r>
          </a:p>
          <a:p>
            <a:r>
              <a:rPr lang="sv-SE" dirty="0"/>
              <a:t>Välfärdsbrott</a:t>
            </a:r>
          </a:p>
          <a:p>
            <a:r>
              <a:rPr lang="sv-SE" dirty="0"/>
              <a:t>Kopplingar till organiserad brottslighet</a:t>
            </a:r>
          </a:p>
          <a:p>
            <a:r>
              <a:rPr lang="sv-SE" dirty="0"/>
              <a:t>Brist på information möjliggör, försvårar utredande och återtagande av brottsvinster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E001C3F-E854-4E63-B81F-6609596F3C5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2963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Vårt förslag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Ett statligt register för alla bostadsrätter, både bostäder och lokaler</a:t>
            </a:r>
          </a:p>
          <a:p>
            <a:r>
              <a:rPr lang="sv-SE" dirty="0"/>
              <a:t>Lantmäteriet ska ansvara</a:t>
            </a:r>
          </a:p>
          <a:p>
            <a:r>
              <a:rPr lang="sv-SE" dirty="0"/>
              <a:t>Regleras i en bostadsrättsregisterlag och en bostadsrättsregisterförordning</a:t>
            </a:r>
          </a:p>
          <a:p>
            <a:r>
              <a:rPr lang="sv-SE" dirty="0"/>
              <a:t>Fristående register med kopplingar till andra register</a:t>
            </a:r>
          </a:p>
          <a:p>
            <a:r>
              <a:rPr lang="sv-SE" dirty="0"/>
              <a:t>Ikraftträdande 1 juli 2024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E001C3F-E854-4E63-B81F-6609596F3C5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653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Registerinnehåll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Bostadsrättslägenheten</a:t>
            </a:r>
          </a:p>
          <a:p>
            <a:r>
              <a:rPr lang="sv-SE" dirty="0"/>
              <a:t>Bostadsrättsföreningen</a:t>
            </a:r>
          </a:p>
          <a:p>
            <a:r>
              <a:rPr lang="sv-SE" dirty="0"/>
              <a:t>Bostadsrättshavaren</a:t>
            </a:r>
          </a:p>
          <a:p>
            <a:r>
              <a:rPr lang="sv-SE" dirty="0"/>
              <a:t>Pantsättning</a:t>
            </a:r>
          </a:p>
          <a:p>
            <a:r>
              <a:rPr lang="sv-SE" dirty="0"/>
              <a:t>Anteckningar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E001C3F-E854-4E63-B81F-6609596F3C5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6887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 säkrare panthantering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Registrering ersätter underrättelse till föreningen för att få sakrättsligt skydd</a:t>
            </a:r>
          </a:p>
          <a:p>
            <a:r>
              <a:rPr lang="sv-SE" dirty="0"/>
              <a:t>Pantsättning ska vara skriftlig och avse hela bostadsrätten</a:t>
            </a:r>
          </a:p>
          <a:p>
            <a:r>
              <a:rPr lang="sv-SE" dirty="0"/>
              <a:t>Bankerna kan registrera och </a:t>
            </a:r>
            <a:r>
              <a:rPr lang="sv-SE" dirty="0" err="1"/>
              <a:t>avnotera</a:t>
            </a:r>
            <a:r>
              <a:rPr lang="sv-SE" dirty="0"/>
              <a:t> själva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E001C3F-E854-4E63-B81F-6609596F3C5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8667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Enklare för föreningarna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Behöver inte ta emot underrättelser om pantsättning</a:t>
            </a:r>
          </a:p>
          <a:p>
            <a:r>
              <a:rPr lang="sv-SE" dirty="0"/>
              <a:t>Inga anteckningar om pantsättning i lägenhetsförteckningen</a:t>
            </a:r>
          </a:p>
          <a:p>
            <a:r>
              <a:rPr lang="sv-SE" dirty="0"/>
              <a:t>Ingen oro för dolda panträtter</a:t>
            </a:r>
          </a:p>
          <a:p>
            <a:r>
              <a:rPr lang="sv-SE" dirty="0"/>
              <a:t>Får inte längre ta ut någon pantsättningsavgift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Bostadsrättsregisterutredningen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E001C3F-E854-4E63-B81F-6609596F3C55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97475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" val="RK Logga"/>
  <p:tag name="RK LOGGAHEIGHT" val="47,650707244873"/>
  <p:tag name="RK LOGGAWIDTH" val="85,8192901611328"/>
  <p:tag name="RK LOGGALEFT" val="49,0918884277344"/>
  <p:tag name="RK LOGGATOP" val="474,967468261719"/>
  <p:tag name="RK LOGGACROPLEFT" val="0"/>
  <p:tag name="RK LOGGACROPRIGHT" val="0"/>
  <p:tag name="RK LOGGACROPTOP" val="0"/>
  <p:tag name="RK LOGGACROPBOTTOM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46,210391998291"/>
  <p:tag name="RK LOGGA VITWIDTH" val="85,6992950439453"/>
  <p:tag name="RK LOGGA VITLEFT" val="49,0918121337891"/>
  <p:tag name="RK LOGGA VITTOP" val="475,311340332031"/>
  <p:tag name="RK LOGGA VITCROPLEFT" val="0"/>
  <p:tag name="RK LOGGA VITCROPRIGHT" val="0"/>
  <p:tag name="RK LOGGA VITCROPTOP" val="0"/>
  <p:tag name="RK LOGGA VITCROPBOTTOM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46,210391998291"/>
  <p:tag name="RK LOGGA VITWIDTH" val="85,6992950439453"/>
  <p:tag name="RK LOGGA VITLEFT" val="49,0918121337891"/>
  <p:tag name="RK LOGGA VITTOP" val="475,311340332031"/>
  <p:tag name="RK LOGGA VITCROPLEFT" val="0"/>
  <p:tag name="RK LOGGA VITCROPRIGHT" val="0"/>
  <p:tag name="RK LOGGA VITCROPTOP" val="0"/>
  <p:tag name="RK LOGGA VITCROPBOTTOM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46,210391998291"/>
  <p:tag name="RK LOGGA VITWIDTH" val="85,6992950439453"/>
  <p:tag name="RK LOGGA VITLEFT" val="49,0688972473145"/>
  <p:tag name="RK LOGGA VITTOP" val="475,311340332031"/>
  <p:tag name="RK LOGGA VITCROPLEFT" val="0"/>
  <p:tag name="RK LOGGA VITCROPRIGHT" val="0"/>
  <p:tag name="RK LOGGA VITCROPTOP" val="0"/>
  <p:tag name="RK LOGGA VITCROPBOTTOM" val="0"/>
</p:tagLst>
</file>

<file path=ppt/theme/theme1.xml><?xml version="1.0" encoding="utf-8"?>
<a:theme xmlns:a="http://schemas.openxmlformats.org/drawingml/2006/main" name="KOM PPT">
  <a:themeElements>
    <a:clrScheme name="RK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M PPT" id="{191E2FB6-7C4E-4428-BE0C-BAEE19602839}" vid="{CC7C939F-ADD7-4747-8843-B889B8B091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KOM PPT</Template>
  <TotalTime>0</TotalTime>
  <Words>379</Words>
  <Application>Microsoft Office PowerPoint</Application>
  <PresentationFormat>Bredbild</PresentationFormat>
  <Paragraphs>99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6" baseType="lpstr">
      <vt:lpstr>Arial</vt:lpstr>
      <vt:lpstr>KOM PPT</vt:lpstr>
      <vt:lpstr>Ett register för alla bostadsrätter</vt:lpstr>
      <vt:lpstr>Uppdraget</vt:lpstr>
      <vt:lpstr>Korta fakta</vt:lpstr>
      <vt:lpstr>Problem och brister</vt:lpstr>
      <vt:lpstr>Registret bidrar till brottsbekämpning</vt:lpstr>
      <vt:lpstr>Vårt förslag</vt:lpstr>
      <vt:lpstr>Registerinnehåll</vt:lpstr>
      <vt:lpstr>En säkrare panthantering</vt:lpstr>
      <vt:lpstr>Enklare för föreningarna</vt:lpstr>
      <vt:lpstr>Informationen ska användas</vt:lpstr>
      <vt:lpstr>Ajourhållning – digitalt det normala</vt:lpstr>
      <vt:lpstr>Uppläggning</vt:lpstr>
      <vt:lpstr>Finansiering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Ett register för alla bostadsrätter</dc:title>
  <dc:creator>Bengt Kjellson</dc:creator>
  <cp:lastModifiedBy>Bengt Kjellson</cp:lastModifiedBy>
  <cp:revision>12</cp:revision>
  <dcterms:created xsi:type="dcterms:W3CDTF">2022-06-07T09:08:20Z</dcterms:created>
  <dcterms:modified xsi:type="dcterms:W3CDTF">2022-06-09T15:18:28Z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</Properties>
</file>